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387" r:id="rId9"/>
    <p:sldId id="388" r:id="rId10"/>
    <p:sldId id="293" r:id="rId11"/>
    <p:sldId id="295" r:id="rId12"/>
    <p:sldId id="384" r:id="rId13"/>
    <p:sldId id="294" r:id="rId14"/>
    <p:sldId id="296" r:id="rId15"/>
    <p:sldId id="297" r:id="rId16"/>
    <p:sldId id="385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DB60-535C-5D47-ABDE-92FC3DF34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42F09-C754-7E40-86B6-51D39BEC8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5A20-FBB3-EC4C-BE4A-EE17E008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6FE3F-D64E-BE44-94C2-C1618CBDB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CB919-1B43-1049-9566-90A40958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5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4AF7-CD42-694E-865E-6423EACD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85916-DE29-4940-A267-59D105478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99852-68DC-424E-AEC3-F4CB8E18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90223-0E96-E744-8281-7A4FCE56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553A-F8A0-8D43-AFA3-F6562FE3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5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7CB4E1-7433-814E-9F96-6A4B88EE6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BFCD0-A967-C046-A43E-69C45C010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50C7-70F3-1A4F-8D51-5C1542F3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93D4-464C-1E43-9A96-326124A9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2B38C-DF52-0B40-A93C-496E767E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5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655F-A0B9-1740-8A2F-49CCF0C2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B2F45-E60C-D04A-BBC0-9EB5669CB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70684-23FA-A14E-BEDE-29CFBBB6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5CAF-0C8D-524C-B19A-BE6C4DAB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90B1D-FA60-2748-9D6C-812E01BF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2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79E9-7D0F-5B44-9296-476DD5A36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0CDA3-FFC4-F248-9DA6-AB75F0F6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5D289-A36F-464D-A242-E3ADD1FC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323DE-D60E-0147-9EA5-7149C139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B853E-D6EE-6546-8DCF-0C27638B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9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CF58-E2D6-3F42-95E5-4C5E15B2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666A-8EE6-B544-AE45-81742B48F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B2549-E9ED-BA46-8253-FB3A26818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235D4-A33A-054D-A115-7096D3DE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CEA64-8DF7-B349-9FDE-A2516D2A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9687E-68BF-5040-8E19-957F2F91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6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5E02-FF3B-FB4B-834C-A58B729C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25F2B-F331-2F41-A63A-4EEBD404E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2DDCE-4D05-454E-9ABD-7348C6F31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2301E-4914-2740-94EF-2BA222F0C5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2F164-0A42-954A-992D-9FA4DA14F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40E59-8421-DF43-912B-B2B7CD54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753B7A-1705-8048-90CE-32B80A8B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1B90-33C4-DC4C-A639-6FF1CF00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1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00AE-C417-9145-8ED8-419686A7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78C04-2270-9F46-B27A-E44DAB1E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172F9-AA97-AF4C-ABD2-FF6799A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D7B24-6A05-0A4E-9916-0B25F55D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8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37CB4-EEAB-CA44-BA10-9D9342BE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1867E-33A1-7548-8F70-027EAEAAD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CA591-A8FF-C844-993B-4D536BEF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8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58D9-8E86-4849-8C63-D27A237B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AA9FB-28C2-0D4C-B8CB-E61315642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853CD-2EB3-EF44-83DF-41C4EBDBF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A6D4F-87D7-3F45-82E9-9268B1B5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EAFBD-ECFC-F34F-B5C0-DE9364AF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9B784-7E13-6647-9B67-87CDB4FB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597-39A3-6B4B-9275-3AD730D66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E6953-4358-A249-904E-0503A35A6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53E49-DE6A-6A4C-BCF3-0026C8F4D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0A597-2A40-C042-8228-0CBED890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0E871-A174-9E4F-AE03-C3DA5C218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BD2D5-DE84-3847-A5FE-166516EC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2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6CBB6-BAD4-9249-BFE6-A729F39C3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3AA9D-2B5B-8C44-A0D8-1997EEC2B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82F1-85DE-A54F-9F0B-AAB2385EC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FC73A-370F-8E46-8F0E-2109841A53A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5594-24EA-0543-9FF9-1BBB486C1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DE9-0F06-2048-967F-15F62014D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B4449-BE7B-7D4F-970D-EBEA0BF5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07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581D-9613-694A-BA01-595DAB400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275" y="1122363"/>
            <a:ext cx="961072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Reacting to crises: the COVID-19 impact on biostatistics/epidemiology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1F3E2-CF86-1A4A-AB27-D05CB9C74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Robert T. O’Neill Ph.D.</a:t>
            </a:r>
          </a:p>
        </p:txBody>
      </p:sp>
    </p:spTree>
    <p:extLst>
      <p:ext uri="{BB962C8B-B14F-4D97-AF65-F5344CB8AC3E}">
        <p14:creationId xmlns:p14="http://schemas.microsoft.com/office/powerpoint/2010/main" val="189336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1F32F-ECBE-9D47-9CA6-D324E805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16486"/>
            <a:ext cx="6566075" cy="65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02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32DC-0F1D-2C49-B1FA-6D5CC29F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messages from that webinar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B262-7130-0C4B-9EF2-7DADCBD4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impact of urgency on:</a:t>
            </a:r>
          </a:p>
          <a:p>
            <a:pPr lvl="1"/>
            <a:r>
              <a:rPr lang="en-US" dirty="0"/>
              <a:t>Network development </a:t>
            </a:r>
          </a:p>
          <a:p>
            <a:pPr lvl="1"/>
            <a:r>
              <a:rPr lang="en-US" dirty="0"/>
              <a:t>Collaborations across organizations to coordinate trial designs and endpoints</a:t>
            </a:r>
          </a:p>
          <a:p>
            <a:pPr lvl="1"/>
            <a:r>
              <a:rPr lang="en-US" dirty="0"/>
              <a:t>Identifying gaps and limitations to our current systems</a:t>
            </a:r>
          </a:p>
          <a:p>
            <a:pPr lvl="1"/>
            <a:r>
              <a:rPr lang="en-US" dirty="0"/>
              <a:t>More community based trials to increase diversity and representative populations in research </a:t>
            </a:r>
          </a:p>
          <a:p>
            <a:pPr lvl="1"/>
            <a:r>
              <a:rPr lang="en-US" dirty="0"/>
              <a:t>Better training to incorporate methods into a learning health care system</a:t>
            </a:r>
          </a:p>
          <a:p>
            <a:pPr lvl="1"/>
            <a:r>
              <a:rPr lang="en-US" dirty="0"/>
              <a:t>Real world data – its use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214928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A819-7345-564A-80EB-C38A3060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from the COVID-19 pandemic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FC14E-086D-E547-A478-D8B62097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Importance of collaboration among multiple stakeholders</a:t>
            </a:r>
          </a:p>
          <a:p>
            <a:r>
              <a:rPr lang="en-US" dirty="0"/>
              <a:t>Operationalize innovation</a:t>
            </a:r>
          </a:p>
          <a:p>
            <a:pPr lvl="1"/>
            <a:r>
              <a:rPr lang="en-US" dirty="0"/>
              <a:t>Study designs</a:t>
            </a:r>
          </a:p>
          <a:p>
            <a:pPr lvl="1"/>
            <a:r>
              <a:rPr lang="en-US" dirty="0"/>
              <a:t>Networks</a:t>
            </a:r>
          </a:p>
          <a:p>
            <a:pPr lvl="1"/>
            <a:r>
              <a:rPr lang="en-US" dirty="0"/>
              <a:t>Standardization of terms, outcomes </a:t>
            </a:r>
          </a:p>
          <a:p>
            <a:r>
              <a:rPr lang="en-US" dirty="0"/>
              <a:t>Recognitions of many limitations we have in the health system – will there be fix</a:t>
            </a:r>
          </a:p>
        </p:txBody>
      </p:sp>
    </p:spTree>
    <p:extLst>
      <p:ext uri="{BB962C8B-B14F-4D97-AF65-F5344CB8AC3E}">
        <p14:creationId xmlns:p14="http://schemas.microsoft.com/office/powerpoint/2010/main" val="375056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2ECE8-0705-7445-8AD7-184A546E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95646"/>
            <a:ext cx="5943600" cy="6666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B2254-D107-C442-A476-D65C8E81033C}"/>
              </a:ext>
            </a:extLst>
          </p:cNvPr>
          <p:cNvSpPr txBox="1"/>
          <p:nvPr/>
        </p:nvSpPr>
        <p:spPr>
          <a:xfrm>
            <a:off x="6700839" y="1014412"/>
            <a:ext cx="5243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Washington Post article, October 2, 2021</a:t>
            </a:r>
          </a:p>
          <a:p>
            <a:endParaRPr lang="en-US" dirty="0"/>
          </a:p>
          <a:p>
            <a:r>
              <a:rPr lang="en-US" dirty="0"/>
              <a:t>Operating on patchwork system collecting data from states, no central surveillance system, no critical data to address fundamental questions of incidence, risk factors, slowness in aggregation, etc.</a:t>
            </a:r>
          </a:p>
        </p:txBody>
      </p:sp>
    </p:spTree>
    <p:extLst>
      <p:ext uri="{BB962C8B-B14F-4D97-AF65-F5344CB8AC3E}">
        <p14:creationId xmlns:p14="http://schemas.microsoft.com/office/powerpoint/2010/main" val="31752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4C56-BCE6-A449-A9D9-5BA28172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Covid-19 on clinical trials and development: recent regulatory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9E56-692F-DE40-8130-8C766415D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European Medicines Agency – one guidance</a:t>
            </a:r>
          </a:p>
          <a:p>
            <a:r>
              <a:rPr lang="en-US" dirty="0"/>
              <a:t>Food and Drug Administration – two </a:t>
            </a:r>
            <a:r>
              <a:rPr lang="en-US" dirty="0" err="1"/>
              <a:t>guidances</a:t>
            </a:r>
            <a:r>
              <a:rPr lang="en-US" dirty="0"/>
              <a:t> on clinical trials, one guidance on statistical considerations</a:t>
            </a:r>
          </a:p>
          <a:p>
            <a:pPr lvl="1"/>
            <a:r>
              <a:rPr lang="en-US" dirty="0"/>
              <a:t>Real world data guidance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7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ADF2D-65E3-704B-8EF0-A522593B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0" y="0"/>
            <a:ext cx="52993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C59F1A-527A-FE40-B31E-BDF32D5C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06" y="385762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1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A823-9C27-4E48-A979-03C3104D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Listen to web recordings (You Tube) of FDA advisory committees on EUA for Pfizer, </a:t>
            </a:r>
            <a:r>
              <a:rPr lang="en-US" dirty="0" err="1"/>
              <a:t>Moderna</a:t>
            </a:r>
            <a:r>
              <a:rPr lang="en-US" dirty="0"/>
              <a:t>, J&amp;J vaccines, and on deliberations for boosters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3E7-DE8B-DC4C-9B39-130BCD3B4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0477"/>
            <a:ext cx="10515600" cy="4351338"/>
          </a:xfrm>
        </p:spPr>
        <p:txBody>
          <a:bodyPr/>
          <a:lstStyle/>
          <a:p>
            <a:r>
              <a:rPr lang="en-US" dirty="0"/>
              <a:t>NIH sponsored study on mix and match of vaccines and boosters</a:t>
            </a:r>
          </a:p>
          <a:p>
            <a:pPr lvl="1"/>
            <a:r>
              <a:rPr lang="en-US" dirty="0"/>
              <a:t>An adaptive design with many combinations of sequence of vaccine shots</a:t>
            </a:r>
          </a:p>
          <a:p>
            <a:pPr lvl="1"/>
            <a:r>
              <a:rPr lang="en-US" dirty="0"/>
              <a:t>Antibody response , not clinical outcomes</a:t>
            </a:r>
          </a:p>
          <a:p>
            <a:pPr lvl="1"/>
            <a:r>
              <a:rPr lang="en-US" dirty="0"/>
              <a:t>Not designed for head to head comparisons</a:t>
            </a:r>
          </a:p>
        </p:txBody>
      </p:sp>
    </p:spTree>
    <p:extLst>
      <p:ext uri="{BB962C8B-B14F-4D97-AF65-F5344CB8AC3E}">
        <p14:creationId xmlns:p14="http://schemas.microsoft.com/office/powerpoint/2010/main" val="697855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C064-7660-624D-A982-F09E693A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Current and Future contributions of biostatistics and epidemiology to manage COVID-19 and other pandemics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83235-9E2D-8244-9336-3F0EC0598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Sentinel System, and other real time surveillance networks</a:t>
            </a:r>
          </a:p>
          <a:p>
            <a:r>
              <a:rPr lang="en-US" dirty="0"/>
              <a:t>OHDSI (Observational Health Data Science and Informatics ) Community –Methods research for COVID-19, characterization, estimation, prediction</a:t>
            </a:r>
          </a:p>
          <a:p>
            <a:r>
              <a:rPr lang="en-US" dirty="0"/>
              <a:t>EUMAEUS; Evaluating Use of Methods for Adverse Event Under Surveillance (</a:t>
            </a:r>
            <a:r>
              <a:rPr lang="en-US" dirty="0" err="1"/>
              <a:t>Eureapean</a:t>
            </a:r>
            <a:r>
              <a:rPr lang="en-US" dirty="0"/>
              <a:t> wide initiative)</a:t>
            </a:r>
          </a:p>
          <a:p>
            <a:r>
              <a:rPr lang="en-US" dirty="0"/>
              <a:t>Real world data use: electronic records to study vaccine effectiveness</a:t>
            </a:r>
          </a:p>
          <a:p>
            <a:r>
              <a:rPr lang="en-US" dirty="0"/>
              <a:t>Reagan –Udall Foundation web site</a:t>
            </a:r>
          </a:p>
          <a:p>
            <a:r>
              <a:rPr lang="en-US" dirty="0"/>
              <a:t>Regulatory guidance on RCTs for Covid treatments, and more use of Master Protocols (test many drugs against common control)</a:t>
            </a:r>
          </a:p>
        </p:txBody>
      </p:sp>
    </p:spTree>
    <p:extLst>
      <p:ext uri="{BB962C8B-B14F-4D97-AF65-F5344CB8AC3E}">
        <p14:creationId xmlns:p14="http://schemas.microsoft.com/office/powerpoint/2010/main" val="306420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9469-4E7F-A246-B05C-A6B0008E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661" y="2365376"/>
            <a:ext cx="63388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This talk is based upon an article of similar title published in Contemporary Clinical Trials in 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DB6F8-BF14-464C-B7B5-0E2FD9DD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39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2B51-BEF0-F448-8A20-D0E3C114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Crises often provide opportunities for change and new perspective or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604A-EC4D-A843-8C7F-EF6E7063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66" y="224603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COVID 19 has already impacted how we manage public health crises, at the state, federal and local levels – science and biostatistics has been in the news virtually every day</a:t>
            </a:r>
          </a:p>
          <a:p>
            <a:r>
              <a:rPr lang="en-US" dirty="0"/>
              <a:t>Graphics of new cases , deaths, vaccination rates, breakthrough cases, testing rates,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Epidemiological models of transmission , projections of cases and deaths; use of ‘flatten the curve’ to influence policy</a:t>
            </a:r>
          </a:p>
          <a:p>
            <a:r>
              <a:rPr lang="en-US" dirty="0"/>
              <a:t>Vaccine study designs, treatment protocols are being impacted now</a:t>
            </a:r>
          </a:p>
          <a:p>
            <a:r>
              <a:rPr lang="en-US" dirty="0"/>
              <a:t>Role of clinical trials to demonstrate efficacy and safety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306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8EF3-AAAE-8042-9109-F315FE4C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experiences/crises that changed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FD79-9CF7-7045-B4A1-8E53F8FEF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5650"/>
            <a:ext cx="10515600" cy="4351338"/>
          </a:xfrm>
        </p:spPr>
        <p:txBody>
          <a:bodyPr/>
          <a:lstStyle/>
          <a:p>
            <a:r>
              <a:rPr lang="en-US" dirty="0"/>
              <a:t>The AIDS crisis, the approval of the drug Azidothymidine (AZT), surrogate endpoints and clinical trial networks and advances</a:t>
            </a:r>
          </a:p>
          <a:p>
            <a:r>
              <a:rPr lang="en-US" dirty="0"/>
              <a:t>The emergence of the science of safety assessment: large scale clinical safety studies and the active surveillance Sentinel System based upon millions of accessible electronic medical records</a:t>
            </a:r>
          </a:p>
          <a:p>
            <a:r>
              <a:rPr lang="en-US" dirty="0"/>
              <a:t>Efficiency in global drug development: International collaboration (ICH) to develop common standards for acceptance of clinical research – its impact on statistical practice</a:t>
            </a:r>
          </a:p>
        </p:txBody>
      </p:sp>
    </p:spTree>
    <p:extLst>
      <p:ext uri="{BB962C8B-B14F-4D97-AF65-F5344CB8AC3E}">
        <p14:creationId xmlns:p14="http://schemas.microsoft.com/office/powerpoint/2010/main" val="1640159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936D-3738-AE4B-B4DD-3C26ED48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the AIDS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DAFD4-C78C-1040-B696-0F4FD665B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organizational resources devoted to facilitating RCTs and public discussions of clinical study design approaches – patient advocates</a:t>
            </a:r>
          </a:p>
          <a:p>
            <a:pPr lvl="1"/>
            <a:r>
              <a:rPr lang="en-US" dirty="0"/>
              <a:t>FDA – New division of Anti-viral Drug Products, Advisory Committee process meeting with NIH, public comment, AIDS activist impact on study designs</a:t>
            </a:r>
          </a:p>
          <a:p>
            <a:pPr lvl="1"/>
            <a:r>
              <a:rPr lang="en-US" dirty="0"/>
              <a:t>NIH – NIAID set up clinical trial network similar to NCI’s network of cancer trials (ECOG, SWOG) ; called ACTG (AIDS clinical trial group); data center at Harvard School of Public Health ,Center for Biostatistics in AIDS Research</a:t>
            </a:r>
          </a:p>
          <a:p>
            <a:pPr lvl="2"/>
            <a:r>
              <a:rPr lang="en-US" dirty="0"/>
              <a:t>Created Division of Biostatistics, hired Dr. Susan </a:t>
            </a:r>
            <a:r>
              <a:rPr lang="en-US" dirty="0" err="1"/>
              <a:t>Ellenberg</a:t>
            </a:r>
            <a:r>
              <a:rPr lang="en-US" dirty="0"/>
              <a:t> to lead it</a:t>
            </a:r>
          </a:p>
        </p:txBody>
      </p:sp>
    </p:spTree>
    <p:extLst>
      <p:ext uri="{BB962C8B-B14F-4D97-AF65-F5344CB8AC3E}">
        <p14:creationId xmlns:p14="http://schemas.microsoft.com/office/powerpoint/2010/main" val="114930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4E7D-00AB-9244-8F11-4DE78507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the International Conference for Harmonization (ICH)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CFCE0-8F1E-2044-BFA6-E94765B5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Brought together biostatisticians from industry, academia and regulators from Japan, European Union, United States to develop common guidance for global drug development</a:t>
            </a:r>
          </a:p>
          <a:p>
            <a:pPr lvl="1"/>
            <a:r>
              <a:rPr lang="en-US" dirty="0"/>
              <a:t>ICH E9 ‘ Statistical Principles for Clinical Trials’ published in 1998, has had seminal impact on randomized clinical trials and statistical expertise – recently updated with the ‘</a:t>
            </a:r>
            <a:r>
              <a:rPr lang="en-US" dirty="0" err="1"/>
              <a:t>estimand</a:t>
            </a:r>
            <a:r>
              <a:rPr lang="en-US" dirty="0"/>
              <a:t>’ addition to address missing data and intercurrent events</a:t>
            </a:r>
          </a:p>
          <a:p>
            <a:pPr lvl="1"/>
            <a:r>
              <a:rPr lang="en-US" dirty="0"/>
              <a:t>ICH E10 ’Choice of control groups’; stimulated research in Non-Inferiority Designs</a:t>
            </a:r>
          </a:p>
          <a:p>
            <a:pPr lvl="1"/>
            <a:r>
              <a:rPr lang="en-US" dirty="0"/>
              <a:t>E17 Multi-center- Multi-regional clinical trial guidance</a:t>
            </a:r>
          </a:p>
          <a:p>
            <a:pPr lvl="1"/>
            <a:r>
              <a:rPr lang="en-US" dirty="0"/>
              <a:t>Adaptive design guidance in process</a:t>
            </a:r>
          </a:p>
          <a:p>
            <a:pPr lvl="1"/>
            <a:r>
              <a:rPr lang="en-US" dirty="0"/>
              <a:t>Good Clinical Practice update ICH E6(R1) and E8 clinical trials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0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A0D1-0630-8847-9CE3-B4D8C483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53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A new era of quantitative safety assessment and surveillance </a:t>
            </a:r>
            <a:r>
              <a:rPr lang="en-US" sz="3600" dirty="0"/>
              <a:t>– - </a:t>
            </a:r>
            <a:r>
              <a:rPr lang="en-US" sz="2800" dirty="0"/>
              <a:t>the impact of decades of drug induced adverse event experiences and safety profiles for new drugs:</a:t>
            </a:r>
            <a:br>
              <a:rPr lang="en-US" sz="2800" dirty="0"/>
            </a:br>
            <a:r>
              <a:rPr lang="en-US" sz="2800" dirty="0"/>
              <a:t> cardiovascular events for NSAIDS, diabetes drugs, weight loss drug, </a:t>
            </a:r>
            <a:r>
              <a:rPr lang="en-US" sz="2800" dirty="0" err="1"/>
              <a:t>etc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8126-1577-E84F-8F85-CAE447EA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6867"/>
            <a:ext cx="10515600" cy="4351338"/>
          </a:xfrm>
        </p:spPr>
        <p:txBody>
          <a:bodyPr/>
          <a:lstStyle/>
          <a:p>
            <a:r>
              <a:rPr lang="en-US" dirty="0"/>
              <a:t>Weight reducing drugs, fenfluramine and dexfenfluramine associated with cases of cardiovascular </a:t>
            </a:r>
            <a:r>
              <a:rPr lang="en-US" dirty="0" err="1"/>
              <a:t>valvulopathy</a:t>
            </a:r>
            <a:r>
              <a:rPr lang="en-US" dirty="0"/>
              <a:t> in women</a:t>
            </a:r>
          </a:p>
          <a:p>
            <a:r>
              <a:rPr lang="en-US" dirty="0"/>
              <a:t>Anti-diabetic drug adverse events</a:t>
            </a:r>
          </a:p>
          <a:p>
            <a:r>
              <a:rPr lang="en-US" dirty="0"/>
              <a:t>NSAID drug and cardiovascular events; Vioxx</a:t>
            </a:r>
          </a:p>
          <a:p>
            <a:r>
              <a:rPr lang="en-US" dirty="0"/>
              <a:t>Large scale randomized trials to rule out or detect increased risk of known or unknown adverse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8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94AAC67E-A51C-2749-8FD0-D7150A32E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6" y="0"/>
            <a:ext cx="53705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>
            <a:extLst>
              <a:ext uri="{FF2B5EF4-FFF2-40B4-BE49-F238E27FC236}">
                <a16:creationId xmlns:a16="http://schemas.microsoft.com/office/drawing/2014/main" id="{D129AEEA-38A7-FE4F-A012-C4A1E2B9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0"/>
            <a:ext cx="47926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08FB1C1A-5C13-9642-9C70-89B995655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878264"/>
            <a:ext cx="4679950" cy="297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>
            <a:extLst>
              <a:ext uri="{FF2B5EF4-FFF2-40B4-BE49-F238E27FC236}">
                <a16:creationId xmlns:a16="http://schemas.microsoft.com/office/drawing/2014/main" id="{3ED2BE2E-EED2-CE49-AD04-35D1888DA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10200" y="1981200"/>
            <a:ext cx="7772400" cy="11430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altLang="en-US" sz="2800"/>
              <a:t>The Emerging Science of Safety</a:t>
            </a:r>
            <a:br>
              <a:rPr lang="en-US" altLang="en-US" sz="2800"/>
            </a:br>
            <a:br>
              <a:rPr lang="en-US" altLang="en-US" sz="2800"/>
            </a:br>
            <a:br>
              <a:rPr lang="en-US" altLang="en-US" sz="2800"/>
            </a:br>
            <a:r>
              <a:rPr lang="en-US" altLang="en-US" sz="2800"/>
              <a:t>Mandate for active surveillance </a:t>
            </a:r>
            <a:br>
              <a:rPr lang="en-US" altLang="en-US" sz="2800"/>
            </a:br>
            <a:r>
              <a:rPr lang="en-US" altLang="en-US" sz="2800"/>
              <a:t>of electronic medical records</a:t>
            </a: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CC025E23-5AEE-504A-8F9C-76B1EE1E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243514"/>
            <a:ext cx="10287000" cy="161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0" name="Picture 4">
            <a:extLst>
              <a:ext uri="{FF2B5EF4-FFF2-40B4-BE49-F238E27FC236}">
                <a16:creationId xmlns:a16="http://schemas.microsoft.com/office/drawing/2014/main" id="{2DFC6AB4-0FDA-864E-A36B-7B733B50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0"/>
            <a:ext cx="3992563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48979</TotalTime>
  <Words>880</Words>
  <Application>Microsoft Macintosh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Reacting to crises: the COVID-19 impact on biostatistics/epidemiology</vt:lpstr>
      <vt:lpstr>This talk is based upon an article of similar title published in Contemporary Clinical Trials in  2021</vt:lpstr>
      <vt:lpstr>Crises often provide opportunities for change and new perspective or approaches</vt:lpstr>
      <vt:lpstr>Three experiences/crises that changed things</vt:lpstr>
      <vt:lpstr>Impact of the AIDS crisis</vt:lpstr>
      <vt:lpstr>Impact of the International Conference for Harmonization (ICH)</vt:lpstr>
      <vt:lpstr>A new era of quantitative safety assessment and surveillance – - the impact of decades of drug induced adverse event experiences and safety profiles for new drugs:  cardiovascular events for NSAIDS, diabetes drugs, weight loss drug, etc</vt:lpstr>
      <vt:lpstr>PowerPoint Presentation</vt:lpstr>
      <vt:lpstr>The Emerging Science of Safety   Mandate for active surveillance  of electronic medical records</vt:lpstr>
      <vt:lpstr>PowerPoint Presentation</vt:lpstr>
      <vt:lpstr>Some messages from that webinar </vt:lpstr>
      <vt:lpstr>Lessons learned from the COVID-19 pandemic</vt:lpstr>
      <vt:lpstr>PowerPoint Presentation</vt:lpstr>
      <vt:lpstr>Impact of Covid-19 on clinical trials and development: recent regulatory guidance</vt:lpstr>
      <vt:lpstr>PowerPoint Presentation</vt:lpstr>
      <vt:lpstr>Listen to web recordings (You Tube) of FDA advisory committees on EUA for Pfizer, Moderna, J&amp;J vaccines, and on deliberations for boosters</vt:lpstr>
      <vt:lpstr>Current and Future contributions of biostatistics and epidemiology to manage COVID-19 and other pandemics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Reacting to crises: the COVID-19 impact on biostatistics/epidemiology</dc:title>
  <dc:creator>Robert ONeill</dc:creator>
  <cp:lastModifiedBy>Robert ONeill</cp:lastModifiedBy>
  <cp:revision>10</cp:revision>
  <dcterms:created xsi:type="dcterms:W3CDTF">2021-09-09T12:57:37Z</dcterms:created>
  <dcterms:modified xsi:type="dcterms:W3CDTF">2021-10-22T15:08:28Z</dcterms:modified>
</cp:coreProperties>
</file>